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p:scale>
          <a:sx n="25" d="100"/>
          <a:sy n="25" d="100"/>
        </p:scale>
        <p:origin x="1902" y="-648"/>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tiff>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4/28/2019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38977846" y="26537905"/>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26401362" y="21103709"/>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8535351" y="22036406"/>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428" t="4398" r="31429" b="3852"/>
          <a:stretch/>
        </p:blipFill>
        <p:spPr bwMode="auto">
          <a:xfrm>
            <a:off x="765683" y="20878800"/>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4432834" y="889639"/>
            <a:ext cx="18010565" cy="2310761"/>
          </a:xfrm>
          <a:prstGeom prst="rect">
            <a:avLst/>
          </a:prstGeom>
          <a:noFill/>
          <a:ln w="9525">
            <a:noFill/>
            <a:miter lim="800000"/>
            <a:headEnd/>
            <a:tailEnd/>
          </a:ln>
          <a:effectLst/>
        </p:spPr>
        <p:txBody>
          <a:bodyPr wrap="square">
            <a:spAutoFit/>
          </a:bodyPr>
          <a:lstStyle/>
          <a:p>
            <a:pPr marL="228600" lvl="2">
              <a:lnSpc>
                <a:spcPct val="75000"/>
              </a:lnSpc>
              <a:spcBef>
                <a:spcPct val="50000"/>
              </a:spcBef>
            </a:pPr>
            <a:r>
              <a:rPr lang="en-US" sz="7200" b="1" dirty="0">
                <a:solidFill>
                  <a:schemeClr val="bg1"/>
                </a:solidFill>
                <a:latin typeface="Arial" charset="0"/>
              </a:rPr>
              <a:t>Computer Engineering 186</a:t>
            </a:r>
          </a:p>
          <a:p>
            <a:pPr marL="228600" lvl="2">
              <a:lnSpc>
                <a:spcPct val="75000"/>
              </a:lnSpc>
              <a:spcBef>
                <a:spcPct val="50000"/>
              </a:spcBef>
            </a:pPr>
            <a:r>
              <a:rPr lang="en-US" sz="72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41650"/>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Abstract</a:t>
            </a:r>
          </a:p>
          <a:p>
            <a:pPr algn="just">
              <a:spcBef>
                <a:spcPct val="50000"/>
              </a:spcBef>
            </a:pPr>
            <a:r>
              <a:rPr lang="en-US" sz="3000" dirty="0"/>
              <a:t>The aim of this project is to identify a chosen object of interest at range using a camera feed and an image processing algorithm to assist in the detection, identification and tracking of the target. This solution was then implemented as a rail-mounted tactical scope attachment for a Nerf Blaster. The attachment provides the user with real-time feedback on their aim using a side mounted screen.</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1883" y="20892536"/>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17891079" y="21397370"/>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9" cstate="print">
            <a:extLst>
              <a:ext uri="{BEBA8EAE-BF5A-486C-A8C5-ECC9F3942E4B}">
                <a14:imgProps xmlns:a14="http://schemas.microsoft.com/office/drawing/2010/main">
                  <a14:imgLayer r:embed="rId10">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12529418" y="22337212"/>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3319078" y="28581991"/>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18320797"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26079868"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37738468" y="28458763"/>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36500205" y="28650863"/>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40827278" y="28643546"/>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36331476" y="30645270"/>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18320796" y="30648710"/>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600200" y="16247558"/>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Detection and Identification</a:t>
            </a:r>
          </a:p>
          <a:p>
            <a:pPr algn="just">
              <a:spcBef>
                <a:spcPct val="50000"/>
              </a:spcBef>
            </a:pPr>
            <a:r>
              <a:rPr lang="en-US" sz="3000" dirty="0"/>
              <a:t>Target detection and identification is primarily achieved through the implementation of a machine learning based algorithm. A </a:t>
            </a:r>
            <a:r>
              <a:rPr lang="en-US" sz="3000" i="1" dirty="0"/>
              <a:t>Convolutional Neural Network </a:t>
            </a:r>
            <a:r>
              <a:rPr lang="en-US" sz="3000" dirty="0"/>
              <a:t>(CNN) was trained on a dataset of nearly 3,000 photos of the three targets in order to create a comprehensive profile of what the targets looked in the eyes of a digital camera. The resulting model was then used to analyze incoming camera data to locate and identify any potential targets in its field of view.</a:t>
            </a:r>
            <a:endParaRPr lang="en-US" sz="30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70641" y="8439419"/>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Tracking</a:t>
            </a:r>
          </a:p>
          <a:p>
            <a:pPr algn="just">
              <a:spcBef>
                <a:spcPct val="50000"/>
              </a:spcBef>
            </a:pPr>
            <a:r>
              <a:rPr lang="en-US" sz="3000" dirty="0"/>
              <a:t>Target tracking is accomplished using a hybridized algorithm known as KCF, or </a:t>
            </a:r>
            <a:r>
              <a:rPr lang="en-US" sz="3000" i="1" dirty="0"/>
              <a:t>Kernelized Correlation Filters</a:t>
            </a:r>
            <a:r>
              <a:rPr lang="en-US" sz="3000" dirty="0"/>
              <a:t>. We chose this algorithm due to its high speed, exceptional accuracy, and excellent failure detection. Unfortunately, KCF does not recover well from full occlusion, but the target tracking algorithm is able to recover from this using the target detection and identification capabilities of the machine learning model.</a:t>
            </a:r>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3375" y="11658600"/>
            <a:ext cx="12949918" cy="4570482"/>
          </a:xfrm>
          <a:prstGeom prst="rect">
            <a:avLst/>
          </a:prstGeom>
          <a:noFill/>
          <a:ln w="9525">
            <a:noFill/>
            <a:miter lim="800000"/>
            <a:headEnd/>
            <a:tailEnd/>
          </a:ln>
          <a:effectLst/>
        </p:spPr>
        <p:txBody>
          <a:bodyPr wrap="square">
            <a:spAutoFit/>
          </a:bodyPr>
          <a:lstStyle/>
          <a:p>
            <a:pPr algn="ctr">
              <a:spcBef>
                <a:spcPct val="50000"/>
              </a:spcBef>
            </a:pPr>
            <a:r>
              <a:rPr lang="en-US" sz="3600" b="1" u="sng" dirty="0"/>
              <a:t>Data Collection and Analysis</a:t>
            </a:r>
          </a:p>
          <a:p>
            <a:pPr algn="just">
              <a:spcBef>
                <a:spcPct val="50000"/>
              </a:spcBef>
            </a:pPr>
            <a:r>
              <a:rPr lang="en-US" sz="3000" dirty="0"/>
              <a:t>To properly analyze incoming image data, we must first determine and analyze key characteristics of our target. The three chosen targets (Fig. 1) were photographed over 1,000 times each in varying lighting conditions and at varying angles, distances, and varying degrees of occlusion. This provided us with a set of testing data and training data for our machine learning based target detection and identification algorithm. We also analyzed the colors and markings of the targets in addition to the angle of the target relative to the camera and the lighting conditions. This was later used to create an object tracking algorithm.</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15470641" y="15302058"/>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User Feedback</a:t>
            </a:r>
          </a:p>
          <a:p>
            <a:pPr algn="just">
              <a:spcBef>
                <a:spcPct val="50000"/>
              </a:spcBef>
            </a:pPr>
            <a:r>
              <a:rPr lang="en-US" sz="3000" dirty="0"/>
              <a:t>Mounted on the Nerf Blaster is a screen that displays the current camera feed to the user. A light blue reticule representing the center of where the blaster should shoot is displayed on-screen in white while the center of the target is highlighted on-screen with a bright red circle. Displayed from the center of the target to the center of the reticule is a green arrow indicating the error in aim. The user receives additional feedback on their aim with yellow markings.</a:t>
            </a:r>
          </a:p>
        </p:txBody>
      </p:sp>
      <p:sp>
        <p:nvSpPr>
          <p:cNvPr id="30" name="Text Box 18">
            <a:extLst>
              <a:ext uri="{FF2B5EF4-FFF2-40B4-BE49-F238E27FC236}">
                <a16:creationId xmlns:a16="http://schemas.microsoft.com/office/drawing/2014/main" id="{B47A1366-BBE3-42D4-BB73-878EFB3EA190}"/>
              </a:ext>
            </a:extLst>
          </p:cNvPr>
          <p:cNvSpPr txBox="1">
            <a:spLocks noChangeArrowheads="1"/>
          </p:cNvSpPr>
          <p:nvPr/>
        </p:nvSpPr>
        <p:spPr bwMode="auto">
          <a:xfrm>
            <a:off x="29401234" y="8223975"/>
            <a:ext cx="12949918" cy="4108817"/>
          </a:xfrm>
          <a:prstGeom prst="rect">
            <a:avLst/>
          </a:prstGeom>
          <a:noFill/>
          <a:ln w="9525">
            <a:noFill/>
            <a:miter lim="800000"/>
            <a:headEnd/>
            <a:tailEnd/>
          </a:ln>
          <a:effectLst/>
        </p:spPr>
        <p:txBody>
          <a:bodyPr wrap="square">
            <a:spAutoFit/>
          </a:bodyPr>
          <a:lstStyle/>
          <a:p>
            <a:pPr algn="ctr">
              <a:spcBef>
                <a:spcPct val="50000"/>
              </a:spcBef>
            </a:pPr>
            <a:r>
              <a:rPr lang="en-US" sz="3600" b="1" u="sng" dirty="0"/>
              <a:t>Conclusion and Analysis</a:t>
            </a:r>
          </a:p>
          <a:p>
            <a:pPr algn="just">
              <a:spcBef>
                <a:spcPct val="50000"/>
              </a:spcBef>
            </a:pPr>
            <a:r>
              <a:rPr lang="en-US" sz="3000" dirty="0"/>
              <a:t>Overall, the CNN based algorithm performed equally in comparison to the purely algorithmic solution. We found that the CNN algorithm had no trouble with identification but struggled heavily when faced with target occlusion. In contrast, the algorithmic solution excelled at recovering from occlusion, but struggled with target identification in extreme light conditions. We believe that with enough training data and training time/epochs that the CNN algorithm will overtake the success of the algorithmic solution.</a:t>
            </a:r>
          </a:p>
        </p:txBody>
      </p:sp>
      <p:sp>
        <p:nvSpPr>
          <p:cNvPr id="32" name="Text Box 18">
            <a:extLst>
              <a:ext uri="{FF2B5EF4-FFF2-40B4-BE49-F238E27FC236}">
                <a16:creationId xmlns:a16="http://schemas.microsoft.com/office/drawing/2014/main" id="{914F3F41-FE57-43B8-8B34-0B5AF2F3A45C}"/>
              </a:ext>
            </a:extLst>
          </p:cNvPr>
          <p:cNvSpPr txBox="1">
            <a:spLocks noChangeArrowheads="1"/>
          </p:cNvSpPr>
          <p:nvPr/>
        </p:nvSpPr>
        <p:spPr bwMode="auto">
          <a:xfrm>
            <a:off x="15432541" y="12101571"/>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Hardware Implementation</a:t>
            </a:r>
          </a:p>
          <a:p>
            <a:pPr algn="just">
              <a:spcBef>
                <a:spcPct val="50000"/>
              </a:spcBef>
            </a:pPr>
            <a:r>
              <a:rPr lang="en-US" sz="3000" dirty="0"/>
              <a:t>As a proof of concept, we took our two algorithms and implemented them as a camera-based, rail mounted tactical scope attachment for a Nerf Blaster. The computational side is supported by a Raspberry Pi 3 connected to a camera, while power is sourced from the batteries inside the Nerf Blaster. Attached to the barrel of the blaster is an RGB light ring to help light up the target.</a:t>
            </a:r>
          </a:p>
        </p:txBody>
      </p:sp>
      <p:sp>
        <p:nvSpPr>
          <p:cNvPr id="33" name="TextBox 32">
            <a:extLst>
              <a:ext uri="{FF2B5EF4-FFF2-40B4-BE49-F238E27FC236}">
                <a16:creationId xmlns:a16="http://schemas.microsoft.com/office/drawing/2014/main" id="{CA744B6D-2472-429F-BBAD-7B8804DEB9A0}"/>
              </a:ext>
            </a:extLst>
          </p:cNvPr>
          <p:cNvSpPr txBox="1"/>
          <p:nvPr/>
        </p:nvSpPr>
        <p:spPr>
          <a:xfrm>
            <a:off x="21724210" y="21183600"/>
            <a:ext cx="11381026" cy="1077218"/>
          </a:xfrm>
          <a:prstGeom prst="rect">
            <a:avLst/>
          </a:prstGeom>
          <a:noFill/>
        </p:spPr>
        <p:txBody>
          <a:bodyPr wrap="square" rtlCol="0">
            <a:spAutoFit/>
          </a:bodyPr>
          <a:lstStyle/>
          <a:p>
            <a:pPr algn="ctr"/>
            <a:r>
              <a:rPr lang="en-US" sz="3200" dirty="0">
                <a:latin typeface="Univers-Black" pitchFamily="2" charset="0"/>
              </a:rPr>
              <a:t>Convolutional Neural Network Framework</a:t>
            </a:r>
          </a:p>
          <a:p>
            <a:pPr algn="ctr"/>
            <a:r>
              <a:rPr lang="en-US" sz="3200" dirty="0">
                <a:latin typeface="Univers-Black" pitchFamily="2" charset="0"/>
              </a:rPr>
              <a:t>(Fig. 2)</a:t>
            </a:r>
          </a:p>
        </p:txBody>
      </p:sp>
      <p:sp>
        <p:nvSpPr>
          <p:cNvPr id="34" name="TextBox 33">
            <a:extLst>
              <a:ext uri="{FF2B5EF4-FFF2-40B4-BE49-F238E27FC236}">
                <a16:creationId xmlns:a16="http://schemas.microsoft.com/office/drawing/2014/main" id="{31CD440A-6318-41BD-8D30-E4F475E56744}"/>
              </a:ext>
            </a:extLst>
          </p:cNvPr>
          <p:cNvSpPr txBox="1"/>
          <p:nvPr/>
        </p:nvSpPr>
        <p:spPr>
          <a:xfrm>
            <a:off x="765682" y="30391940"/>
            <a:ext cx="11472038" cy="954107"/>
          </a:xfrm>
          <a:prstGeom prst="rect">
            <a:avLst/>
          </a:prstGeom>
          <a:noFill/>
        </p:spPr>
        <p:txBody>
          <a:bodyPr wrap="square" rtlCol="0">
            <a:spAutoFit/>
          </a:bodyPr>
          <a:lstStyle/>
          <a:p>
            <a:pPr algn="ctr"/>
            <a:r>
              <a:rPr lang="en-US" sz="2800" dirty="0">
                <a:latin typeface="Univers-Black" pitchFamily="2" charset="0"/>
              </a:rPr>
              <a:t>Objects of Interest</a:t>
            </a:r>
          </a:p>
          <a:p>
            <a:pPr algn="ctr"/>
            <a:r>
              <a:rPr lang="en-US" sz="2800" dirty="0">
                <a:latin typeface="Univers-Black" pitchFamily="2" charset="0"/>
              </a:rPr>
              <a:t>(Fig. 1)</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4086</TotalTime>
  <Words>671</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66</cp:revision>
  <cp:lastPrinted>2005-05-04T14:31:29Z</cp:lastPrinted>
  <dcterms:created xsi:type="dcterms:W3CDTF">2016-12-19T17:37:43Z</dcterms:created>
  <dcterms:modified xsi:type="dcterms:W3CDTF">2019-04-28T22:54:51Z</dcterms:modified>
</cp:coreProperties>
</file>

<file path=docProps/thumbnail.jpeg>
</file>